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1"/>
  </p:notesMasterIdLst>
  <p:sldIdLst>
    <p:sldId id="268" r:id="rId2"/>
    <p:sldId id="282" r:id="rId3"/>
    <p:sldId id="301" r:id="rId4"/>
    <p:sldId id="302" r:id="rId5"/>
    <p:sldId id="304" r:id="rId6"/>
    <p:sldId id="323" r:id="rId7"/>
    <p:sldId id="324" r:id="rId8"/>
    <p:sldId id="305" r:id="rId9"/>
    <p:sldId id="325" r:id="rId10"/>
    <p:sldId id="312" r:id="rId11"/>
    <p:sldId id="306" r:id="rId12"/>
    <p:sldId id="326" r:id="rId13"/>
    <p:sldId id="311" r:id="rId14"/>
    <p:sldId id="329" r:id="rId15"/>
    <p:sldId id="327" r:id="rId16"/>
    <p:sldId id="349" r:id="rId17"/>
    <p:sldId id="328" r:id="rId18"/>
    <p:sldId id="330" r:id="rId19"/>
    <p:sldId id="307" r:id="rId20"/>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1pPr>
    <a:lvl2pPr marL="457200" algn="ctr"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2pPr>
    <a:lvl3pPr marL="914400" algn="ctr"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3pPr>
    <a:lvl4pPr marL="1371600" algn="ctr"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4pPr>
    <a:lvl5pPr marL="1828800" algn="ctr"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009900"/>
    <a:srgbClr val="0099FF"/>
    <a:srgbClr val="DDDDDD"/>
    <a:srgbClr val="C0C0C0"/>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20" autoAdjust="0"/>
    <p:restoredTop sz="89624" autoAdjust="0"/>
  </p:normalViewPr>
  <p:slideViewPr>
    <p:cSldViewPr>
      <p:cViewPr varScale="1">
        <p:scale>
          <a:sx n="73" d="100"/>
          <a:sy n="73" d="100"/>
        </p:scale>
        <p:origin x="-221"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5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80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0A89E67-E52F-4A87-B180-58D1E2F06868}" type="slidenum">
              <a:rPr lang="en-US"/>
              <a:pPr>
                <a:defRPr/>
              </a:pPr>
              <a:t>‹#›</a:t>
            </a:fld>
            <a:endParaRPr lang="en-US"/>
          </a:p>
        </p:txBody>
      </p:sp>
    </p:spTree>
    <p:extLst>
      <p:ext uri="{BB962C8B-B14F-4D97-AF65-F5344CB8AC3E}">
        <p14:creationId xmlns:p14="http://schemas.microsoft.com/office/powerpoint/2010/main" val="12701605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DBC4AFF-5803-46BF-824E-7F03FEA56524}" type="slidenum">
              <a:rPr lang="en-US" smtClean="0"/>
              <a:pPr/>
              <a:t>1</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3375CA7D-0BEB-47F0-B38D-49438C27142D}" type="slidenum">
              <a:rPr lang="en-US" smtClean="0"/>
              <a:pPr/>
              <a:t>10</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r>
              <a:rPr lang="en-US" b="1" smtClean="0"/>
              <a:t>adopt a general policy aimed at promoting the function of the intangible cultural heritage in society, and at integrating the safeguarding of such heritage into planning programmes; </a:t>
            </a:r>
          </a:p>
          <a:p>
            <a:r>
              <a:rPr lang="en-US" b="1" smtClean="0"/>
              <a:t>designate or establish one or more competent bodies for the safeguarding of the intangible cultural heritage present in its territory;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153A3B60-5E55-465F-9F5C-E41354FF195C}" type="slidenum">
              <a:rPr lang="en-US" smtClean="0"/>
              <a:pPr/>
              <a:t>11</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r>
              <a:rPr lang="en-US" b="1" smtClean="0"/>
              <a:t>foster scientific, technical and artistic studies, as well as research methodologies, with a view to effective safeguarding of the intangible cultural heritage, in particular the intangible cultural heritage in danger; </a:t>
            </a: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03C5240B-C4FB-4B7E-A277-80C5F6C94C14}" type="slidenum">
              <a:rPr lang="en-US" smtClean="0"/>
              <a:pPr/>
              <a:t>12</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r>
              <a:rPr lang="en-US" b="1" smtClean="0"/>
              <a:t>ensure recognition of, respect for, and enhancement of the intangible cultural heritage in society […through…]</a:t>
            </a:r>
          </a:p>
          <a:p>
            <a:pPr lvl="1"/>
            <a:r>
              <a:rPr lang="en-US" sz="3200" b="1" smtClean="0"/>
              <a:t>educational, awareness-raising and information programmes </a:t>
            </a:r>
          </a:p>
          <a:p>
            <a:pPr lvl="1"/>
            <a:r>
              <a:rPr lang="en-US" sz="3200" b="1" smtClean="0"/>
              <a:t>capacity-building activities </a:t>
            </a:r>
          </a:p>
          <a:p>
            <a:pPr lvl="1"/>
            <a:r>
              <a:rPr lang="en-US" sz="3200" b="1" smtClean="0"/>
              <a:t>non-formal means of transmitting knowledge </a:t>
            </a:r>
          </a:p>
          <a:p>
            <a:pPr eaLnBrk="1" hangingPunct="1"/>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93FFB216-BC07-4DB7-A4AF-8449AF51705C}" type="slidenum">
              <a:rPr lang="en-US" smtClean="0"/>
              <a:pPr/>
              <a:t>13</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r>
              <a:rPr lang="en-US" b="1" smtClean="0"/>
              <a:t>Within the framework of its safeguarding activities of the intangible cultural heritage, each State Party shall endeavour to ensure the </a:t>
            </a:r>
            <a:r>
              <a:rPr lang="en-US" b="1" i="1" smtClean="0"/>
              <a:t>widest possible participation of communities, groups and, where appropriate, individuals </a:t>
            </a:r>
            <a:r>
              <a:rPr lang="en-US" b="1" smtClean="0"/>
              <a:t>that create, maintain and transmit such heritage, and to involve them actively in its management.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E0C300EC-24F6-408B-8A6C-E08041FB0F0C}" type="slidenum">
              <a:rPr lang="en-US" smtClean="0"/>
              <a:pPr/>
              <a:t>14</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r>
              <a:rPr lang="en-GB" b="1" smtClean="0"/>
              <a:t>List of Intangible Cultural Heritage in Need of Urgent Safeguarding</a:t>
            </a:r>
            <a:r>
              <a:rPr lang="en-US" b="1" smtClean="0"/>
              <a:t> </a:t>
            </a:r>
          </a:p>
          <a:p>
            <a:r>
              <a:rPr lang="en-GB" b="1" smtClean="0"/>
              <a:t>"Viability is at risk despite the efforts of the community, group or, if applicable, individuals and State(s) Party(ies) concerned"</a:t>
            </a:r>
            <a:r>
              <a:rPr lang="en-US" smtClean="0"/>
              <a:t> </a:t>
            </a:r>
          </a:p>
          <a:p>
            <a:r>
              <a:rPr lang="en-US" b="1" smtClean="0"/>
              <a:t>Requires safeguarding plan</a:t>
            </a:r>
          </a:p>
          <a:p>
            <a:r>
              <a:rPr lang="en-US" b="1" smtClean="0"/>
              <a:t>May receive international assistance</a:t>
            </a:r>
          </a:p>
          <a:p>
            <a:r>
              <a:rPr lang="en-US" b="1" smtClean="0"/>
              <a:t>Special procedures in case of extreme urgency</a:t>
            </a:r>
          </a:p>
          <a:p>
            <a:pPr eaLnBrk="1" hangingPunct="1"/>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599144B9-4AA3-49F1-90BD-90F83B2F13C8}" type="slidenum">
              <a:rPr lang="en-US" smtClean="0"/>
              <a:pPr/>
              <a:t>15</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r>
              <a:rPr lang="en-GB" b="1" smtClean="0"/>
              <a:t>Representative List of the Intangible Cultural Heritage of Humanity</a:t>
            </a:r>
            <a:r>
              <a:rPr lang="en-US" smtClean="0"/>
              <a:t> </a:t>
            </a:r>
          </a:p>
          <a:p>
            <a:r>
              <a:rPr lang="en-GB" b="1" smtClean="0"/>
              <a:t>"Inscription of the element will contribute to ensuring visibility, awareness of the significance of the intangible cultural heritage and dialogue"</a:t>
            </a:r>
          </a:p>
          <a:p>
            <a:r>
              <a:rPr lang="en-GB" b="1" smtClean="0"/>
              <a:t>Management plan</a:t>
            </a:r>
          </a:p>
          <a:p>
            <a:r>
              <a:rPr lang="en-GB" b="1" smtClean="0"/>
              <a:t>No international assistance</a:t>
            </a:r>
            <a:r>
              <a:rPr lang="en-US" b="1" smtClean="0"/>
              <a:t> </a:t>
            </a:r>
          </a:p>
          <a:p>
            <a:pPr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smtClean="0"/>
          </a:p>
        </p:txBody>
      </p:sp>
      <p:sp>
        <p:nvSpPr>
          <p:cNvPr id="107524" name="Slide Number Placeholder 3"/>
          <p:cNvSpPr>
            <a:spLocks noGrp="1"/>
          </p:cNvSpPr>
          <p:nvPr>
            <p:ph type="sldNum" sz="quarter" idx="5"/>
          </p:nvPr>
        </p:nvSpPr>
        <p:spPr>
          <a:noFill/>
        </p:spPr>
        <p:txBody>
          <a:bodyPr/>
          <a:lstStyle/>
          <a:p>
            <a:fld id="{D8C8FB69-184B-4BF0-A407-23857F1093DC}"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B687BD86-CB44-414F-A5C1-FE787F87BBD5}" type="slidenum">
              <a:rPr lang="en-US" smtClean="0"/>
              <a:pPr/>
              <a:t>17</a:t>
            </a:fld>
            <a:endParaRPr 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b="1" smtClean="0"/>
              <a:t>International Assistance from the Intangible Cultural Heritage Fund</a:t>
            </a:r>
          </a:p>
          <a:p>
            <a:r>
              <a:rPr lang="en-US" smtClean="0"/>
              <a:t>Safeguarding heritage on the Urgent Safeguarding List; </a:t>
            </a:r>
          </a:p>
          <a:p>
            <a:r>
              <a:rPr lang="en-US" smtClean="0"/>
              <a:t>Preparation of inventories; </a:t>
            </a:r>
          </a:p>
          <a:p>
            <a:r>
              <a:rPr lang="en-US" smtClean="0"/>
              <a:t>Programmes, projects and activities for safeguarding; </a:t>
            </a:r>
          </a:p>
          <a:p>
            <a:r>
              <a:rPr lang="en-US" smtClean="0"/>
              <a:t>Any other purpose the Committee may deem necessary. </a:t>
            </a:r>
            <a:endParaRPr lang="en-US" b="1"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F192640E-FEE6-4BF4-A581-AAD9D5D597D0}" type="slidenum">
              <a:rPr lang="en-US" smtClean="0"/>
              <a:pPr/>
              <a:t>18</a:t>
            </a:fld>
            <a:endParaRPr 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r>
              <a:rPr lang="en-US" b="1" smtClean="0"/>
              <a:t>International Assistance from the Intangible Cultural Heritage Fund</a:t>
            </a:r>
          </a:p>
          <a:p>
            <a:r>
              <a:rPr lang="en-US" smtClean="0"/>
              <a:t>Up to US$25,000 - apply at any time; decision by Bureau</a:t>
            </a:r>
          </a:p>
          <a:p>
            <a:r>
              <a:rPr lang="en-US" smtClean="0"/>
              <a:t>More than US$25,000 - one deadline per year; decision by Committee</a:t>
            </a:r>
          </a:p>
          <a:p>
            <a:r>
              <a:rPr lang="en-US" smtClean="0"/>
              <a:t>Preparatory Assistance to help in preparing nomination files and proposals</a:t>
            </a:r>
            <a:endParaRPr lang="en-US" b="1"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039A92AB-5AFB-4E6D-8AE9-9186885106B6}" type="slidenum">
              <a:rPr lang="en-US" smtClean="0"/>
              <a:pPr/>
              <a:t>19</a:t>
            </a:fld>
            <a:endParaRPr lang="en-US"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r>
              <a:rPr lang="en-US" b="1" smtClean="0"/>
              <a:t>Intangible cultural heritage: a mainspring of cultural diversity and a guarantee of sustainable development</a:t>
            </a:r>
            <a:r>
              <a:rPr lang="en-US" smtClean="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143F6044-4BC3-49C7-8BB7-BCE10DA50D08}" type="slidenum">
              <a:rPr lang="en-US" smtClean="0"/>
              <a:pPr/>
              <a:t>2</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r>
              <a:rPr lang="en-US" smtClean="0"/>
              <a:t>The “intangible cultural heritage” means the practices, representations, expressions, knowledge, skills – as well as the instruments, objects, artefacts and cultural spaces associated therewith – that communities, groups and, in some cases, individuals recognize as part of their cultural heritage.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2FBA5813-7E68-494D-80E1-34FD667CC873}" type="slidenum">
              <a:rPr lang="en-US" smtClean="0"/>
              <a:pPr/>
              <a:t>3</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r>
              <a:rPr lang="en-US" altLang="zh-CN" b="1" smtClean="0">
                <a:ea typeface="宋体" charset="-122"/>
              </a:rPr>
              <a:t>[…] </a:t>
            </a:r>
            <a:r>
              <a:rPr lang="en-US" b="1" smtClean="0"/>
              <a:t>This intangible cultural heritage, transmitted from generation to generation, is constantly recreated by communities and groups in response to their environment, their interaction with nature and their history, and provides them with a sense of identity and continuity, thus promoting respect for cultural diversity and human creativity. </a:t>
            </a:r>
            <a:r>
              <a:rPr lang="en-US" altLang="zh-CN" b="1" smtClean="0">
                <a:ea typeface="宋体" charset="-122"/>
              </a:rPr>
              <a:t>[…]</a:t>
            </a:r>
            <a:endParaRPr 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BA3E8FAB-2BE1-4012-ACFA-C929B46861CE}" type="slidenum">
              <a:rPr lang="en-US" smtClean="0"/>
              <a:pPr/>
              <a:t>4</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r>
              <a:rPr lang="en-US" altLang="zh-CN" b="1" smtClean="0">
                <a:ea typeface="宋体" charset="-122"/>
              </a:rPr>
              <a:t>[…] </a:t>
            </a:r>
            <a:r>
              <a:rPr lang="en-US" b="1" smtClean="0"/>
              <a:t>For the purposes of this Convention, consideration will be given solely to such intangible cultural heritage as is compatible with existing international human rights instruments, as well as with the requirements of mutual respect among communities, groups and individuals, and of sustainable development.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FF31D535-3055-466E-8B26-23BC74EC5AFE}" type="slidenum">
              <a:rPr lang="en-US" smtClean="0"/>
              <a:pPr/>
              <a:t>5</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r>
              <a:rPr lang="en-US" b="1" smtClean="0"/>
              <a:t>“Safeguarding” means measures aimed at ensuring the viability of the intangible cultural heritage, including the identification, documentation, research, preservation, protection, promotion, enhancement, transmission, particularly through formal and non-formal education, as well as the revitalization of the various aspects of such heritage.</a:t>
            </a:r>
            <a:r>
              <a:rPr lang="en-US" smtClean="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CBDED719-9C25-4F4F-9059-0335DC39A6FF}" type="slidenum">
              <a:rPr lang="en-US" smtClean="0"/>
              <a:pPr/>
              <a:t>6</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DDDFEC3F-695B-442B-8468-E0EEA574C677}" type="slidenum">
              <a:rPr lang="en-US" smtClean="0"/>
              <a:pPr/>
              <a:t>7</a:t>
            </a:fld>
            <a:endParaRPr 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r>
              <a:rPr lang="en-US" b="1" smtClean="0"/>
              <a:t>General Assembly of the States Parties to the Convention</a:t>
            </a:r>
          </a:p>
          <a:p>
            <a:r>
              <a:rPr lang="en-US" b="1" smtClean="0"/>
              <a:t>Intergovernmental Committee for the Safeguarding of the Intangible Cultural Heritage</a:t>
            </a:r>
          </a:p>
          <a:p>
            <a:r>
              <a:rPr lang="en-US" b="1" smtClean="0"/>
              <a:t>UNESCO Secretariat</a:t>
            </a:r>
          </a:p>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B4C80AD3-FAE6-4BBD-B08F-51768EBED575}" type="slidenum">
              <a:rPr lang="en-US" smtClean="0"/>
              <a:pPr/>
              <a:t>8</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r>
              <a:rPr lang="en-US" b="1" smtClean="0"/>
              <a:t>Each State Party shall […] take the necessary measures to ensure the safeguarding of the intangible cultural heritage present in its territory […]</a:t>
            </a:r>
          </a:p>
          <a:p>
            <a:endParaRPr lang="en-US" b="1" smtClean="0"/>
          </a:p>
          <a:p>
            <a:r>
              <a:rPr lang="en-US" b="1" smtClean="0"/>
              <a:t>	[including…]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69C8DB1B-5384-4498-928D-E155ED30A894}" type="slidenum">
              <a:rPr lang="en-US" smtClean="0"/>
              <a:pPr/>
              <a:t>9</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r>
              <a:rPr lang="en-GB" b="1" smtClean="0"/>
              <a:t>identify and define the various elements of the intangible cultural heritage present in its territory, with the participation of communities, groups and relevant non-governmental organizations</a:t>
            </a:r>
            <a:r>
              <a:rPr lang="en-US" b="1" smtClean="0"/>
              <a:t> </a:t>
            </a:r>
          </a:p>
          <a:p>
            <a:r>
              <a:rPr lang="en-US" b="1" smtClean="0"/>
              <a:t>draw up, in a manner geared to its own situation, one or more inventories of the intangible cultural heritage present in its territory </a:t>
            </a:r>
          </a:p>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chemeClr val="tx1"/>
                </a:solidFill>
                <a:effectLst>
                  <a:innerShdw blurRad="50800" dist="25400" dir="13500000">
                    <a:srgbClr val="000000">
                      <a:alpha val="70000"/>
                    </a:srgbClr>
                  </a:innerShdw>
                </a:effectLst>
              </a:defRPr>
            </a:lvl1pPr>
          </a:lstStyle>
          <a:p>
            <a:r>
              <a:rPr lang="en-US" dirty="0" smtClean="0"/>
              <a:t>Click to edit Master title style</a:t>
            </a:r>
            <a:endParaRPr lang="en-US" dirty="0"/>
          </a:p>
        </p:txBody>
      </p:sp>
      <p:sp>
        <p:nvSpPr>
          <p:cNvPr id="7" name="Date Placeholder 14"/>
          <p:cNvSpPr>
            <a:spLocks noGrp="1"/>
          </p:cNvSpPr>
          <p:nvPr>
            <p:ph type="dt" sz="half" idx="10"/>
          </p:nvPr>
        </p:nvSpPr>
        <p:spPr/>
        <p:txBody>
          <a:bodyPr/>
          <a:lstStyle>
            <a:lvl1pPr>
              <a:defRPr/>
            </a:lvl1pPr>
          </a:lstStyle>
          <a:p>
            <a:pPr>
              <a:defRPr/>
            </a:pPr>
            <a:endParaRPr lang="en-US"/>
          </a:p>
        </p:txBody>
      </p:sp>
      <p:sp>
        <p:nvSpPr>
          <p:cNvPr id="8" name="Slide Number Placeholder 15"/>
          <p:cNvSpPr>
            <a:spLocks noGrp="1"/>
          </p:cNvSpPr>
          <p:nvPr>
            <p:ph type="sldNum" sz="quarter" idx="11"/>
          </p:nvPr>
        </p:nvSpPr>
        <p:spPr/>
        <p:txBody>
          <a:bodyPr/>
          <a:lstStyle>
            <a:lvl1pPr>
              <a:defRPr/>
            </a:lvl1pPr>
          </a:lstStyle>
          <a:p>
            <a:pPr>
              <a:defRPr/>
            </a:pPr>
            <a:fld id="{60CEFCD5-C33A-4AE4-A1EB-8FF92C929B6E}"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115B2BED-7D05-459A-BC59-E457756EB4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DE7C5F5F-A36D-4837-A64B-F0E4F4D6B2B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tx1"/>
                </a:solidFill>
              </a:defRPr>
            </a:lvl1pPr>
          </a:lstStyle>
          <a:p>
            <a:r>
              <a:rPr lang="en-US" dirty="0" smtClean="0"/>
              <a:t>Click to edit Master title style</a:t>
            </a:r>
            <a:endParaRPr lang="en-GB" dirty="0"/>
          </a:p>
        </p:txBody>
      </p:sp>
      <p:sp>
        <p:nvSpPr>
          <p:cNvPr id="3" name="SmartArt Placeholder 2"/>
          <p:cNvSpPr>
            <a:spLocks noGrp="1"/>
          </p:cNvSpPr>
          <p:nvPr>
            <p:ph type="dgm" idx="1"/>
          </p:nvPr>
        </p:nvSpPr>
        <p:spPr>
          <a:xfrm>
            <a:off x="457200" y="1600200"/>
            <a:ext cx="8229600" cy="4525963"/>
          </a:xfrm>
        </p:spPr>
        <p:txBody>
          <a:bodyPr>
            <a:normAutofit/>
          </a:bodyPr>
          <a:lstStyle/>
          <a:p>
            <a:pPr lvl="0"/>
            <a:endParaRPr lang="en-GB" noProof="0" smtClean="0"/>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68B6E98D-FA60-4FD2-AB66-08D63BF42A3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lvl1pPr>
              <a:defRPr>
                <a:solidFill>
                  <a:schemeClr val="tx1"/>
                </a:solidFill>
              </a:defRPr>
            </a:lvl1pPr>
          </a:lstStyle>
          <a:p>
            <a:r>
              <a:rPr lang="en-US" dirty="0" smtClean="0"/>
              <a:t>Click to edit Master title style</a:t>
            </a:r>
            <a:endParaRPr lang="en-US" dirty="0"/>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A4E3156E-7D07-4DCF-B69C-2D1A817481A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chemeClr val="tx1"/>
                </a:solidFill>
                <a:effectLst>
                  <a:innerShdw blurRad="38100" dist="25400" dir="13500000">
                    <a:prstClr val="black">
                      <a:alpha val="70000"/>
                    </a:prstClr>
                  </a:inn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27A9A8-EC6F-4BBA-8F5E-3E787F1ADD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CE8F6D15-AC42-494F-81F4-509679F0B68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F7DC4EEA-150F-4033-8B9C-F6B7B5C4DAF0}"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2C033C9D-FE76-4931-8452-181AF6D29C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5729E610-7666-4618-BCB1-4E87B2BFB2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A2E210D7-104E-44EE-8116-89ABAF8CD4B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06050F18-A2AC-4C1B-A48B-B7F78A1ABCD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screen">
            <a:duotone>
              <a:schemeClr val="accent3">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6606053D-D41C-4DE5-AE11-CC48767F5972}"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717" r:id="rId1"/>
    <p:sldLayoutId id="2147483708" r:id="rId2"/>
    <p:sldLayoutId id="2147483718" r:id="rId3"/>
    <p:sldLayoutId id="2147483709" r:id="rId4"/>
    <p:sldLayoutId id="2147483719" r:id="rId5"/>
    <p:sldLayoutId id="2147483710" r:id="rId6"/>
    <p:sldLayoutId id="2147483711" r:id="rId7"/>
    <p:sldLayoutId id="2147483712" r:id="rId8"/>
    <p:sldLayoutId id="2147483713" r:id="rId9"/>
    <p:sldLayoutId id="2147483714" r:id="rId10"/>
    <p:sldLayoutId id="2147483715" r:id="rId11"/>
    <p:sldLayoutId id="2147483716" r:id="rId12"/>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Arial" charset="0"/>
        </a:defRPr>
      </a:lvl2pPr>
      <a:lvl3pPr algn="l" rtl="0" eaLnBrk="0" fontAlgn="base" hangingPunct="0">
        <a:spcBef>
          <a:spcPct val="0"/>
        </a:spcBef>
        <a:spcAft>
          <a:spcPct val="0"/>
        </a:spcAft>
        <a:defRPr sz="4200">
          <a:solidFill>
            <a:srgbClr val="F9F9F9"/>
          </a:solidFill>
          <a:latin typeface="Arial" charset="0"/>
        </a:defRPr>
      </a:lvl3pPr>
      <a:lvl4pPr algn="l" rtl="0" eaLnBrk="0" fontAlgn="base" hangingPunct="0">
        <a:spcBef>
          <a:spcPct val="0"/>
        </a:spcBef>
        <a:spcAft>
          <a:spcPct val="0"/>
        </a:spcAft>
        <a:defRPr sz="4200">
          <a:solidFill>
            <a:srgbClr val="F9F9F9"/>
          </a:solidFill>
          <a:latin typeface="Arial" charset="0"/>
        </a:defRPr>
      </a:lvl4pPr>
      <a:lvl5pPr algn="l" rtl="0" eaLnBrk="0" fontAlgn="base" hangingPunct="0">
        <a:spcBef>
          <a:spcPct val="0"/>
        </a:spcBef>
        <a:spcAft>
          <a:spcPct val="0"/>
        </a:spcAft>
        <a:defRPr sz="4200">
          <a:solidFill>
            <a:srgbClr val="F9F9F9"/>
          </a:solidFill>
          <a:latin typeface="Arial" charset="0"/>
        </a:defRPr>
      </a:lvl5pPr>
      <a:lvl6pPr marL="457200" algn="l" rtl="0" fontAlgn="base">
        <a:spcBef>
          <a:spcPct val="0"/>
        </a:spcBef>
        <a:spcAft>
          <a:spcPct val="0"/>
        </a:spcAft>
        <a:defRPr sz="4200">
          <a:solidFill>
            <a:srgbClr val="F9F9F9"/>
          </a:solidFill>
          <a:latin typeface="Arial" charset="0"/>
        </a:defRPr>
      </a:lvl6pPr>
      <a:lvl7pPr marL="914400" algn="l" rtl="0" fontAlgn="base">
        <a:spcBef>
          <a:spcPct val="0"/>
        </a:spcBef>
        <a:spcAft>
          <a:spcPct val="0"/>
        </a:spcAft>
        <a:defRPr sz="4200">
          <a:solidFill>
            <a:srgbClr val="F9F9F9"/>
          </a:solidFill>
          <a:latin typeface="Arial" charset="0"/>
        </a:defRPr>
      </a:lvl7pPr>
      <a:lvl8pPr marL="1371600" algn="l" rtl="0" fontAlgn="base">
        <a:spcBef>
          <a:spcPct val="0"/>
        </a:spcBef>
        <a:spcAft>
          <a:spcPct val="0"/>
        </a:spcAft>
        <a:defRPr sz="4200">
          <a:solidFill>
            <a:srgbClr val="F9F9F9"/>
          </a:solidFill>
          <a:latin typeface="Arial" charset="0"/>
        </a:defRPr>
      </a:lvl8pPr>
      <a:lvl9pPr marL="1828800" algn="l" rtl="0" fontAlgn="base">
        <a:spcBef>
          <a:spcPct val="0"/>
        </a:spcBef>
        <a:spcAft>
          <a:spcPct val="0"/>
        </a:spcAft>
        <a:defRPr sz="4200">
          <a:solidFill>
            <a:srgbClr val="F9F9F9"/>
          </a:solidFill>
          <a:latin typeface="Arial"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B39E00"/>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958300"/>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B39E00"/>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B39E00"/>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85720" y="4365625"/>
            <a:ext cx="8607454" cy="1943100"/>
          </a:xfrm>
          <a:prstGeom prst="rect">
            <a:avLst/>
          </a:prstGeom>
          <a:noFill/>
          <a:ln w="9525">
            <a:noFill/>
            <a:miter lim="800000"/>
            <a:headEnd/>
            <a:tailEnd/>
          </a:ln>
        </p:spPr>
        <p:txBody>
          <a:bodyPr/>
          <a:lstStyle/>
          <a:p>
            <a:pPr marL="342900" indent="-342900">
              <a:lnSpc>
                <a:spcPct val="80000"/>
              </a:lnSpc>
              <a:spcBef>
                <a:spcPct val="20000"/>
              </a:spcBef>
            </a:pPr>
            <a:r>
              <a:rPr lang="en-US" sz="3600" b="1" dirty="0"/>
              <a:t>Frank Proschan</a:t>
            </a:r>
          </a:p>
          <a:p>
            <a:pPr marL="342900" indent="-342900">
              <a:lnSpc>
                <a:spcPct val="80000"/>
              </a:lnSpc>
              <a:spcBef>
                <a:spcPct val="20000"/>
              </a:spcBef>
            </a:pPr>
            <a:r>
              <a:rPr lang="en-US" sz="2800" b="1" dirty="0"/>
              <a:t>UNESCO </a:t>
            </a:r>
          </a:p>
          <a:p>
            <a:pPr marL="342900" indent="-342900">
              <a:lnSpc>
                <a:spcPct val="80000"/>
              </a:lnSpc>
              <a:spcBef>
                <a:spcPct val="20000"/>
              </a:spcBef>
            </a:pPr>
            <a:r>
              <a:rPr lang="en-US" sz="2800" b="1" dirty="0"/>
              <a:t>Intangible </a:t>
            </a:r>
            <a:r>
              <a:rPr lang="en-US" sz="2800" b="1" dirty="0" smtClean="0"/>
              <a:t>Cultural Heritage </a:t>
            </a:r>
            <a:r>
              <a:rPr lang="en-US" sz="2800" b="1" dirty="0"/>
              <a:t>Section</a:t>
            </a:r>
          </a:p>
        </p:txBody>
      </p:sp>
      <p:sp>
        <p:nvSpPr>
          <p:cNvPr id="5123" name="Rectangle 4"/>
          <p:cNvSpPr>
            <a:spLocks noChangeArrowheads="1"/>
          </p:cNvSpPr>
          <p:nvPr/>
        </p:nvSpPr>
        <p:spPr bwMode="auto">
          <a:xfrm>
            <a:off x="3357554" y="704190"/>
            <a:ext cx="5715040" cy="1938992"/>
          </a:xfrm>
          <a:prstGeom prst="rect">
            <a:avLst/>
          </a:prstGeom>
          <a:noFill/>
          <a:ln w="9525">
            <a:noFill/>
            <a:miter lim="800000"/>
            <a:headEnd/>
            <a:tailEnd/>
          </a:ln>
        </p:spPr>
        <p:txBody>
          <a:bodyPr wrap="square">
            <a:spAutoFit/>
          </a:bodyPr>
          <a:lstStyle/>
          <a:p>
            <a:r>
              <a:rPr lang="en-US" sz="4000" b="1" dirty="0"/>
              <a:t>Basic Challenges </a:t>
            </a:r>
            <a:r>
              <a:rPr lang="en-US" sz="4000" b="1" dirty="0" smtClean="0"/>
              <a:t>of </a:t>
            </a:r>
            <a:r>
              <a:rPr lang="en-US" sz="4000" b="1" dirty="0"/>
              <a:t>Sustaining Intangible </a:t>
            </a:r>
            <a:r>
              <a:rPr lang="en-US" sz="4000" b="1" dirty="0" smtClean="0"/>
              <a:t>Cultural Heritage</a:t>
            </a:r>
            <a:endParaRPr lang="en-US" sz="4000" b="1" dirty="0"/>
          </a:p>
        </p:txBody>
      </p:sp>
      <p:pic>
        <p:nvPicPr>
          <p:cNvPr id="1026" name="Picture 2"/>
          <p:cNvPicPr>
            <a:picLocks noChangeAspect="1" noChangeArrowheads="1"/>
          </p:cNvPicPr>
          <p:nvPr/>
        </p:nvPicPr>
        <p:blipFill>
          <a:blip r:embed="rId3" cstate="screen"/>
          <a:srcRect/>
          <a:stretch>
            <a:fillRect/>
          </a:stretch>
        </p:blipFill>
        <p:spPr bwMode="auto">
          <a:xfrm>
            <a:off x="357158" y="706283"/>
            <a:ext cx="3214710" cy="20083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57200" y="2365395"/>
            <a:ext cx="8229600" cy="3921125"/>
          </a:xfrm>
        </p:spPr>
        <p:txBody>
          <a:bodyPr/>
          <a:lstStyle/>
          <a:p>
            <a:pPr eaLnBrk="1" hangingPunct="1"/>
            <a:r>
              <a:rPr lang="en-US" sz="2800" b="1" dirty="0" smtClean="0"/>
              <a:t>adopt a general policy aimed at promoting the function of the intangible cultural heritage in society, and at integrating the safeguarding of such heritage into planning </a:t>
            </a:r>
            <a:r>
              <a:rPr lang="en-US" sz="2800" b="1" dirty="0" err="1" smtClean="0"/>
              <a:t>programmes</a:t>
            </a:r>
            <a:r>
              <a:rPr lang="en-US" sz="2800" b="1" dirty="0" smtClean="0"/>
              <a:t>; </a:t>
            </a:r>
          </a:p>
          <a:p>
            <a:pPr eaLnBrk="1" hangingPunct="1"/>
            <a:r>
              <a:rPr lang="en-US" sz="2800" b="1" dirty="0" smtClean="0"/>
              <a:t>designate or establish one or more competent bodies for the safeguarding of the intangible cultural heritage present in its territory; </a:t>
            </a:r>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t>
            </a:r>
            <a:br>
              <a:rPr lang="en-GB" sz="4000" b="1" dirty="0" smtClean="0"/>
            </a:br>
            <a:r>
              <a:rPr lang="en-GB" sz="4000" b="1" dirty="0" smtClean="0"/>
              <a:t>the national level</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2357430"/>
            <a:ext cx="8229600" cy="3921125"/>
          </a:xfrm>
        </p:spPr>
        <p:txBody>
          <a:bodyPr/>
          <a:lstStyle/>
          <a:p>
            <a:pPr eaLnBrk="1" hangingPunct="1"/>
            <a:r>
              <a:rPr lang="en-US" sz="2800" b="1" dirty="0" smtClean="0"/>
              <a:t>foster scientific, technical and artistic studies, as well as research methodologies, with a view to effective safeguarding of the intangible cultural heritage, in particular the intangible cultural heritage in danger; </a:t>
            </a:r>
            <a:r>
              <a:rPr lang="en-US" b="1" dirty="0" smtClean="0"/>
              <a:t/>
            </a:r>
            <a:br>
              <a:rPr lang="en-US" b="1" dirty="0" smtClean="0"/>
            </a:br>
            <a:endParaRPr lang="en-US" b="1" dirty="0" smtClean="0"/>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t>
            </a:r>
            <a:br>
              <a:rPr lang="en-GB" sz="4000" b="1" dirty="0" smtClean="0"/>
            </a:br>
            <a:r>
              <a:rPr lang="en-GB" sz="4000" b="1" dirty="0" smtClean="0"/>
              <a:t>the national level</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2357462"/>
            <a:ext cx="8229600" cy="4572000"/>
          </a:xfrm>
        </p:spPr>
        <p:txBody>
          <a:bodyPr/>
          <a:lstStyle/>
          <a:p>
            <a:pPr eaLnBrk="1" hangingPunct="1"/>
            <a:r>
              <a:rPr lang="en-US" sz="2800" b="1" dirty="0" smtClean="0"/>
              <a:t>ensure recognition of, respect for, and enhancement of the intangible cultural heritage in society […through…]</a:t>
            </a:r>
          </a:p>
          <a:p>
            <a:pPr lvl="1" eaLnBrk="1" hangingPunct="1"/>
            <a:r>
              <a:rPr lang="en-US" sz="2800" b="1" dirty="0" smtClean="0">
                <a:solidFill>
                  <a:schemeClr val="tx1"/>
                </a:solidFill>
              </a:rPr>
              <a:t>educational, awareness-raising and information </a:t>
            </a:r>
            <a:r>
              <a:rPr lang="en-US" sz="2800" b="1" dirty="0" err="1" smtClean="0">
                <a:solidFill>
                  <a:schemeClr val="tx1"/>
                </a:solidFill>
              </a:rPr>
              <a:t>programmes</a:t>
            </a:r>
            <a:r>
              <a:rPr lang="en-US" sz="2800" b="1" dirty="0" smtClean="0">
                <a:solidFill>
                  <a:schemeClr val="tx1"/>
                </a:solidFill>
              </a:rPr>
              <a:t> </a:t>
            </a:r>
          </a:p>
          <a:p>
            <a:pPr lvl="1" eaLnBrk="1" hangingPunct="1"/>
            <a:r>
              <a:rPr lang="en-US" sz="2800" b="1" dirty="0" smtClean="0">
                <a:solidFill>
                  <a:schemeClr val="tx1"/>
                </a:solidFill>
              </a:rPr>
              <a:t>capacity-building activities </a:t>
            </a:r>
          </a:p>
          <a:p>
            <a:pPr lvl="1" eaLnBrk="1" hangingPunct="1"/>
            <a:r>
              <a:rPr lang="en-US" sz="2800" b="1" dirty="0" smtClean="0">
                <a:solidFill>
                  <a:schemeClr val="tx1"/>
                </a:solidFill>
              </a:rPr>
              <a:t>non-formal means of transmitting knowledge </a:t>
            </a:r>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t>
            </a:r>
            <a:br>
              <a:rPr lang="en-GB" sz="4000" b="1" dirty="0" smtClean="0"/>
            </a:br>
            <a:r>
              <a:rPr lang="en-GB" sz="4000" b="1" dirty="0" smtClean="0"/>
              <a:t>the national level</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2357430"/>
            <a:ext cx="8002588" cy="3921125"/>
          </a:xfrm>
        </p:spPr>
        <p:txBody>
          <a:bodyPr/>
          <a:lstStyle/>
          <a:p>
            <a:pPr eaLnBrk="1" hangingPunct="1">
              <a:buFontTx/>
              <a:buNone/>
            </a:pPr>
            <a:r>
              <a:rPr lang="en-US" sz="2800" b="1" dirty="0" smtClean="0"/>
              <a:t>	Within the framework of its safeguarding activities of the intangible cultural heritage, each State Party shall </a:t>
            </a:r>
            <a:r>
              <a:rPr lang="en-US" sz="2800" b="1" dirty="0" err="1" smtClean="0"/>
              <a:t>endeavour</a:t>
            </a:r>
            <a:r>
              <a:rPr lang="en-US" sz="2800" b="1" dirty="0" smtClean="0"/>
              <a:t> to ensure the </a:t>
            </a:r>
            <a:r>
              <a:rPr lang="en-US" sz="2800" b="1" i="1" dirty="0" smtClean="0"/>
              <a:t>widest possible participation of communities, groups and, where appropriate, individuals </a:t>
            </a:r>
            <a:r>
              <a:rPr lang="en-US" sz="2800" b="1" dirty="0" smtClean="0"/>
              <a:t>that create, maintain and transmit such heritage, and to involve them actively in its management.</a:t>
            </a:r>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t>
            </a:r>
            <a:br>
              <a:rPr lang="en-GB" sz="4000" b="1" dirty="0" smtClean="0"/>
            </a:br>
            <a:r>
              <a:rPr lang="en-GB" sz="4000" b="1" dirty="0" smtClean="0"/>
              <a:t>the national level</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457200" y="2143148"/>
            <a:ext cx="8229600" cy="4572000"/>
          </a:xfrm>
        </p:spPr>
        <p:txBody>
          <a:bodyPr/>
          <a:lstStyle/>
          <a:p>
            <a:pPr marL="0" indent="0" eaLnBrk="1" hangingPunct="1">
              <a:buFontTx/>
              <a:buNone/>
            </a:pPr>
            <a:r>
              <a:rPr lang="en-GB" sz="3200" b="1" dirty="0" smtClean="0"/>
              <a:t>List of Intangible Cultural Heritage in Need of Urgent Safeguarding</a:t>
            </a:r>
            <a:r>
              <a:rPr lang="en-US" sz="3600" b="1" dirty="0" smtClean="0"/>
              <a:t> </a:t>
            </a:r>
          </a:p>
          <a:p>
            <a:pPr eaLnBrk="1" hangingPunct="1"/>
            <a:r>
              <a:rPr lang="en-GB" sz="2800" b="1" dirty="0" smtClean="0"/>
              <a:t>"Viability is at risk despite the efforts of the community, group or, if applicable, individuals and State(s) Party(</a:t>
            </a:r>
            <a:r>
              <a:rPr lang="en-GB" sz="2800" b="1" dirty="0" err="1" smtClean="0"/>
              <a:t>ies</a:t>
            </a:r>
            <a:r>
              <a:rPr lang="en-GB" sz="2800" b="1" dirty="0" smtClean="0"/>
              <a:t>) concerned"</a:t>
            </a:r>
            <a:r>
              <a:rPr lang="en-US" sz="2800" dirty="0" smtClean="0"/>
              <a:t> </a:t>
            </a:r>
          </a:p>
          <a:p>
            <a:pPr eaLnBrk="1" hangingPunct="1"/>
            <a:r>
              <a:rPr lang="en-US" sz="2800" b="1" dirty="0" smtClean="0"/>
              <a:t>Requires safeguarding plan</a:t>
            </a:r>
          </a:p>
          <a:p>
            <a:pPr eaLnBrk="1" hangingPunct="1"/>
            <a:r>
              <a:rPr lang="en-US" sz="2800" b="1" dirty="0" smtClean="0"/>
              <a:t>May receive international assistance</a:t>
            </a:r>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International </a:t>
            </a:r>
            <a:br>
              <a:rPr lang="en-GB" sz="4000" b="1" dirty="0" smtClean="0"/>
            </a:br>
            <a:r>
              <a:rPr lang="en-GB" sz="4000" b="1" dirty="0" smtClean="0"/>
              <a:t>safeguarding</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2143116"/>
            <a:ext cx="8229600" cy="4572000"/>
          </a:xfrm>
        </p:spPr>
        <p:txBody>
          <a:bodyPr/>
          <a:lstStyle/>
          <a:p>
            <a:pPr marL="0" indent="0" eaLnBrk="1" hangingPunct="1">
              <a:buFontTx/>
              <a:buNone/>
            </a:pPr>
            <a:r>
              <a:rPr lang="en-GB" sz="3200" b="1" dirty="0" smtClean="0"/>
              <a:t>Representative List of the Intangible Cultural Heritage of Humanity</a:t>
            </a:r>
            <a:r>
              <a:rPr lang="en-US" sz="3200" dirty="0" smtClean="0"/>
              <a:t> </a:t>
            </a:r>
          </a:p>
          <a:p>
            <a:pPr eaLnBrk="1" hangingPunct="1"/>
            <a:r>
              <a:rPr lang="en-GB" sz="2800" b="1" dirty="0" smtClean="0"/>
              <a:t>"Inscription of the element will contribute to ensuring visibility, awareness of the significance of the intangible cultural heritage and dialogue"</a:t>
            </a:r>
          </a:p>
          <a:p>
            <a:pPr eaLnBrk="1" hangingPunct="1"/>
            <a:r>
              <a:rPr lang="en-GB" sz="2800" b="1" dirty="0" smtClean="0"/>
              <a:t>Management plan</a:t>
            </a:r>
          </a:p>
          <a:p>
            <a:pPr eaLnBrk="1" hangingPunct="1"/>
            <a:r>
              <a:rPr lang="en-GB" sz="2800" b="1" dirty="0" smtClean="0"/>
              <a:t>No international assistance</a:t>
            </a:r>
            <a:r>
              <a:rPr lang="en-US" sz="2800" b="1" dirty="0" smtClean="0"/>
              <a:t> </a:t>
            </a:r>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International </a:t>
            </a:r>
            <a:br>
              <a:rPr lang="en-GB" sz="4000" b="1" dirty="0" smtClean="0"/>
            </a:br>
            <a:r>
              <a:rPr lang="en-GB" sz="4000" b="1" dirty="0" smtClean="0"/>
              <a:t>safeguarding</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p:txBody>
          <a:bodyPr/>
          <a:lstStyle/>
          <a:p>
            <a:pPr eaLnBrk="1" hangingPunct="1"/>
            <a:r>
              <a:rPr lang="en-US" dirty="0" smtClean="0"/>
              <a:t>Slide on Article 18</a:t>
            </a:r>
            <a:endParaRPr lang="en-US" dirty="0" smtClean="0"/>
          </a:p>
        </p:txBody>
      </p:sp>
      <p:sp>
        <p:nvSpPr>
          <p:cNvPr id="3" name="Title 2"/>
          <p:cNvSpPr>
            <a:spLocks noGrp="1"/>
          </p:cNvSpPr>
          <p:nvPr>
            <p:ph type="title"/>
          </p:nvPr>
        </p:nvSpPr>
        <p:spPr/>
        <p:txBody>
          <a:bodyPr/>
          <a:lstStyle/>
          <a:p>
            <a:pPr eaLnBrk="1" hangingPunct="1">
              <a:defRPr/>
            </a:pPr>
            <a:endParaRP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457200" y="2143116"/>
            <a:ext cx="8229600" cy="4572000"/>
          </a:xfrm>
        </p:spPr>
        <p:txBody>
          <a:bodyPr/>
          <a:lstStyle/>
          <a:p>
            <a:pPr marL="0" indent="0" eaLnBrk="1" hangingPunct="1">
              <a:buFontTx/>
              <a:buNone/>
            </a:pPr>
            <a:r>
              <a:rPr lang="en-US" sz="3200" b="1" dirty="0" smtClean="0"/>
              <a:t>International Assistance from the Intangible Cultural Heritage Fund</a:t>
            </a:r>
          </a:p>
          <a:p>
            <a:pPr eaLnBrk="1" hangingPunct="1"/>
            <a:r>
              <a:rPr lang="en-US" sz="2800" b="1" dirty="0" smtClean="0"/>
              <a:t>Safeguarding heritage on the Urgent Safeguarding List; </a:t>
            </a:r>
          </a:p>
          <a:p>
            <a:pPr eaLnBrk="1" hangingPunct="1"/>
            <a:r>
              <a:rPr lang="en-US" sz="2800" b="1" dirty="0" smtClean="0"/>
              <a:t>Preparation of inventories; </a:t>
            </a:r>
          </a:p>
          <a:p>
            <a:pPr eaLnBrk="1" hangingPunct="1"/>
            <a:r>
              <a:rPr lang="en-US" sz="2800" b="1" dirty="0" err="1" smtClean="0"/>
              <a:t>Programmes</a:t>
            </a:r>
            <a:r>
              <a:rPr lang="en-US" sz="2800" b="1" dirty="0" smtClean="0"/>
              <a:t>, projects and activities for safeguarding; </a:t>
            </a:r>
          </a:p>
          <a:p>
            <a:pPr eaLnBrk="1" hangingPunct="1"/>
            <a:r>
              <a:rPr lang="en-US" sz="2800" b="1" dirty="0" smtClean="0"/>
              <a:t>Any other purpose the Committee may deem necessary. </a:t>
            </a:r>
            <a:r>
              <a:rPr lang="en-US" sz="2800" dirty="0" smtClean="0"/>
              <a:t/>
            </a:r>
            <a:br>
              <a:rPr lang="en-US" sz="2800" dirty="0" smtClean="0"/>
            </a:br>
            <a:endParaRPr lang="en-US" sz="2800" b="1" dirty="0" smtClean="0"/>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International </a:t>
            </a:r>
            <a:br>
              <a:rPr lang="en-GB" sz="4000" b="1" dirty="0" smtClean="0"/>
            </a:br>
            <a:r>
              <a:rPr lang="en-GB" sz="4000" b="1" dirty="0" smtClean="0"/>
              <a:t>safeguarding</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457200" y="2143116"/>
            <a:ext cx="8229600" cy="4572000"/>
          </a:xfrm>
        </p:spPr>
        <p:txBody>
          <a:bodyPr/>
          <a:lstStyle/>
          <a:p>
            <a:pPr marL="0" indent="0" eaLnBrk="1" hangingPunct="1">
              <a:buFontTx/>
              <a:buNone/>
            </a:pPr>
            <a:r>
              <a:rPr lang="en-US" sz="3200" b="1" dirty="0" smtClean="0"/>
              <a:t>International Assistance from the Intangible Cultural Heritage Fund</a:t>
            </a:r>
          </a:p>
          <a:p>
            <a:pPr eaLnBrk="1" hangingPunct="1"/>
            <a:r>
              <a:rPr lang="en-US" sz="2800" b="1" dirty="0" smtClean="0"/>
              <a:t>Up to US$25,000 - apply at any time; decision by Bureau</a:t>
            </a:r>
          </a:p>
          <a:p>
            <a:pPr eaLnBrk="1" hangingPunct="1"/>
            <a:r>
              <a:rPr lang="en-US" sz="2800" b="1" dirty="0" smtClean="0"/>
              <a:t>More than US$25,000 - one deadline per year; decision by Committee</a:t>
            </a:r>
          </a:p>
          <a:p>
            <a:pPr eaLnBrk="1" hangingPunct="1"/>
            <a:r>
              <a:rPr lang="en-US" sz="2800" b="1" dirty="0" smtClean="0"/>
              <a:t>Preparatory Assistance to help in preparing nomination files and proposals</a:t>
            </a:r>
            <a:r>
              <a:rPr lang="en-US" dirty="0" smtClean="0"/>
              <a:t/>
            </a:r>
            <a:br>
              <a:rPr lang="en-US" dirty="0" smtClean="0"/>
            </a:br>
            <a:endParaRPr lang="en-US" b="1" dirty="0" smtClean="0"/>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International </a:t>
            </a:r>
            <a:br>
              <a:rPr lang="en-GB" sz="4000" b="1" dirty="0" smtClean="0"/>
            </a:br>
            <a:r>
              <a:rPr lang="en-GB" sz="4000" b="1" dirty="0" smtClean="0"/>
              <a:t>safeguarding</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357158" y="2205038"/>
            <a:ext cx="8329642" cy="3921125"/>
          </a:xfrm>
        </p:spPr>
        <p:txBody>
          <a:bodyPr/>
          <a:lstStyle/>
          <a:p>
            <a:pPr eaLnBrk="1" hangingPunct="1">
              <a:buFontTx/>
              <a:buNone/>
            </a:pPr>
            <a:r>
              <a:rPr lang="en-US" sz="4800" dirty="0" smtClean="0"/>
              <a:t>	Intangible cultural heritage: </a:t>
            </a:r>
            <a:br>
              <a:rPr lang="en-US" sz="4800" dirty="0" smtClean="0"/>
            </a:br>
            <a:r>
              <a:rPr lang="en-US" sz="4800" dirty="0" smtClean="0"/>
              <a:t>a mainspring of cultural diversity and a guarantee of sustainable development </a:t>
            </a:r>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Intangible Heritage </a:t>
            </a:r>
            <a:br>
              <a:rPr lang="en-GB" sz="4000" b="1" dirty="0" smtClean="0"/>
            </a:br>
            <a:r>
              <a:rPr lang="en-GB" sz="4000" b="1" dirty="0" smtClean="0"/>
              <a:t>Convention</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idx="1"/>
          </p:nvPr>
        </p:nvSpPr>
        <p:spPr>
          <a:xfrm>
            <a:off x="457200" y="2365395"/>
            <a:ext cx="8229600" cy="3921125"/>
          </a:xfrm>
        </p:spPr>
        <p:txBody>
          <a:bodyPr/>
          <a:lstStyle/>
          <a:p>
            <a:pPr eaLnBrk="1" hangingPunct="1">
              <a:buFontTx/>
              <a:buNone/>
            </a:pPr>
            <a:r>
              <a:rPr lang="en-GB" sz="2800" b="1" dirty="0" smtClean="0"/>
              <a:t>	The “intangible cultural heritage” means the practices, representations, expressions, knowledge, skills – as well as the instruments, objects, artefacts and cultural spaces associated therewith – that communities, groups and, in some cases, individuals recognize as part of their cultural heritage. </a:t>
            </a:r>
            <a:r>
              <a:rPr lang="en-GB" altLang="zh-CN" sz="2800" b="1" dirty="0" smtClean="0">
                <a:ea typeface="宋体" charset="-122"/>
              </a:rPr>
              <a:t>[…]</a:t>
            </a:r>
            <a:endParaRPr lang="en-GB" sz="2800" b="1" dirty="0" smtClean="0"/>
          </a:p>
        </p:txBody>
      </p:sp>
      <p:sp>
        <p:nvSpPr>
          <p:cNvPr id="4098"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Intangible Heritage </a:t>
            </a:r>
            <a:br>
              <a:rPr lang="en-GB" sz="4000" b="1" dirty="0" smtClean="0"/>
            </a:br>
            <a:r>
              <a:rPr lang="en-GB" sz="4000" b="1" dirty="0" smtClean="0"/>
              <a:t>Convention </a:t>
            </a:r>
            <a:endParaRPr sz="4000" b="1" dirty="0" smtClean="0"/>
          </a:p>
        </p:txBody>
      </p:sp>
      <p:pic>
        <p:nvPicPr>
          <p:cNvPr id="4"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2357430"/>
            <a:ext cx="8229600" cy="3921125"/>
          </a:xfrm>
        </p:spPr>
        <p:txBody>
          <a:bodyPr/>
          <a:lstStyle/>
          <a:p>
            <a:pPr eaLnBrk="1" hangingPunct="1">
              <a:buFontTx/>
              <a:buNone/>
            </a:pPr>
            <a:r>
              <a:rPr lang="en-US" altLang="zh-CN" sz="2800" b="1" dirty="0" smtClean="0">
                <a:ea typeface="宋体" charset="-122"/>
              </a:rPr>
              <a:t>	[…] </a:t>
            </a:r>
            <a:r>
              <a:rPr lang="en-US" sz="2800" b="1" dirty="0" smtClean="0"/>
              <a:t>This intangible cultural heritage, transmitted from generation to generation, is constantly recreated by communities and groups in response to their environment, their interaction with nature and their history, and provides them with a sense of identity and continuity, thus promoting respect for cultural diversity and human creativity. </a:t>
            </a:r>
            <a:r>
              <a:rPr lang="en-US" altLang="zh-CN" sz="2800" b="1" dirty="0" smtClean="0">
                <a:ea typeface="宋体" charset="-122"/>
              </a:rPr>
              <a:t>[…]</a:t>
            </a:r>
            <a:endParaRPr lang="en-US" sz="2800" b="1" dirty="0" smtClean="0"/>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Intangible Heritage </a:t>
            </a:r>
            <a:br>
              <a:rPr lang="en-GB" sz="4000" b="1" dirty="0" smtClean="0"/>
            </a:br>
            <a:r>
              <a:rPr lang="en-GB" sz="4000" b="1" dirty="0" smtClean="0"/>
              <a:t>Convention </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457200" y="2365395"/>
            <a:ext cx="8229600" cy="3921125"/>
          </a:xfrm>
        </p:spPr>
        <p:txBody>
          <a:bodyPr/>
          <a:lstStyle/>
          <a:p>
            <a:pPr eaLnBrk="1" hangingPunct="1">
              <a:buFontTx/>
              <a:buNone/>
            </a:pPr>
            <a:r>
              <a:rPr lang="en-US" altLang="zh-CN" sz="2800" b="1" dirty="0" smtClean="0">
                <a:ea typeface="宋体" charset="-122"/>
              </a:rPr>
              <a:t>	[…] </a:t>
            </a:r>
            <a:r>
              <a:rPr lang="en-US" sz="2800" b="1" dirty="0" smtClean="0"/>
              <a:t>For the purposes of this Convention, consideration will be given solely to such intangible cultural heritage as is compatible with existing international human rights instruments, as well as with the requirements of mutual respect among communities, groups and individuals, and of sustainable development.</a:t>
            </a:r>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Intangible Heritage </a:t>
            </a:r>
            <a:br>
              <a:rPr lang="en-GB" sz="4000" b="1" dirty="0" smtClean="0"/>
            </a:br>
            <a:r>
              <a:rPr lang="en-GB" sz="4000" b="1" dirty="0" smtClean="0"/>
              <a:t>Convention </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457200" y="2346347"/>
            <a:ext cx="8229600" cy="4154487"/>
          </a:xfrm>
        </p:spPr>
        <p:txBody>
          <a:bodyPr/>
          <a:lstStyle/>
          <a:p>
            <a:pPr eaLnBrk="1" hangingPunct="1">
              <a:buFontTx/>
              <a:buNone/>
            </a:pPr>
            <a:r>
              <a:rPr lang="en-US" sz="2800" b="1" dirty="0" smtClean="0"/>
              <a:t>	“Safeguarding” means measures aimed at ensuring the viability of the intangible cultural heritage, including the identification, documentation, research, preservation, protection, promotion, enhancement, transmission, particularly through formal and non-formal education, as well as the revitalization of the various aspects of such heritage.</a:t>
            </a:r>
            <a:r>
              <a:rPr lang="en-US" sz="2800" dirty="0" smtClean="0"/>
              <a:t> </a:t>
            </a:r>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Intangible Heritage </a:t>
            </a:r>
            <a:br>
              <a:rPr lang="en-GB" sz="4000" b="1" dirty="0" smtClean="0"/>
            </a:br>
            <a:r>
              <a:rPr lang="en-GB" sz="4000" b="1" dirty="0" smtClean="0"/>
              <a:t>Convention </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Diagram 2"/>
          <p:cNvGrpSpPr>
            <a:grpSpLocks noChangeAspect="1"/>
          </p:cNvGrpSpPr>
          <p:nvPr/>
        </p:nvGrpSpPr>
        <p:grpSpPr bwMode="auto">
          <a:xfrm>
            <a:off x="250825" y="981075"/>
            <a:ext cx="8640763" cy="5976938"/>
            <a:chOff x="1500" y="773"/>
            <a:chExt cx="2716" cy="2718"/>
          </a:xfrm>
        </p:grpSpPr>
        <p:sp>
          <p:nvSpPr>
            <p:cNvPr id="10244" name="_s1028"/>
            <p:cNvSpPr>
              <a:spLocks noChangeShapeType="1"/>
            </p:cNvSpPr>
            <p:nvPr/>
          </p:nvSpPr>
          <p:spPr bwMode="auto">
            <a:xfrm flipH="1" flipV="1">
              <a:off x="2211" y="1922"/>
              <a:ext cx="325" cy="105"/>
            </a:xfrm>
            <a:prstGeom prst="line">
              <a:avLst/>
            </a:prstGeom>
            <a:noFill/>
            <a:ln w="63500">
              <a:solidFill>
                <a:schemeClr val="tx1"/>
              </a:solidFill>
              <a:round/>
              <a:headEnd type="stealth" w="lg" len="lg"/>
              <a:tailEnd type="stealth" w="lg" len="lg"/>
            </a:ln>
          </p:spPr>
          <p:txBody>
            <a:bodyPr lIns="0" tIns="0" rIns="0" bIns="0" anchor="ctr"/>
            <a:lstStyle/>
            <a:p>
              <a:endParaRPr lang="en-GB"/>
            </a:p>
          </p:txBody>
        </p:sp>
        <p:sp>
          <p:nvSpPr>
            <p:cNvPr id="10245" name="_s1029"/>
            <p:cNvSpPr>
              <a:spLocks noChangeArrowheads="1"/>
            </p:cNvSpPr>
            <p:nvPr/>
          </p:nvSpPr>
          <p:spPr bwMode="auto">
            <a:xfrm>
              <a:off x="1550" y="1477"/>
              <a:ext cx="679" cy="679"/>
            </a:xfrm>
            <a:prstGeom prst="ellipse">
              <a:avLst/>
            </a:prstGeom>
            <a:solidFill>
              <a:srgbClr val="FFFF99"/>
            </a:solidFill>
            <a:ln w="9525">
              <a:solidFill>
                <a:schemeClr val="tx1"/>
              </a:solidFill>
              <a:round/>
              <a:headEnd/>
              <a:tailEnd/>
            </a:ln>
          </p:spPr>
          <p:txBody>
            <a:bodyPr wrap="none" lIns="0" tIns="0" rIns="0" bIns="0" anchor="ctr"/>
            <a:lstStyle/>
            <a:p>
              <a:r>
                <a:rPr lang="en-US" sz="1600" b="1"/>
                <a:t>Transmission</a:t>
              </a:r>
            </a:p>
            <a:p>
              <a:r>
                <a:rPr lang="en-US" sz="1600" b="1"/>
                <a:t>Dissemination</a:t>
              </a:r>
            </a:p>
          </p:txBody>
        </p:sp>
        <p:sp>
          <p:nvSpPr>
            <p:cNvPr id="10246" name="_s1030"/>
            <p:cNvSpPr>
              <a:spLocks noChangeShapeType="1"/>
            </p:cNvSpPr>
            <p:nvPr/>
          </p:nvSpPr>
          <p:spPr bwMode="auto">
            <a:xfrm flipH="1">
              <a:off x="2459" y="2405"/>
              <a:ext cx="200" cy="277"/>
            </a:xfrm>
            <a:prstGeom prst="line">
              <a:avLst/>
            </a:prstGeom>
            <a:noFill/>
            <a:ln w="63500">
              <a:solidFill>
                <a:schemeClr val="tx1"/>
              </a:solidFill>
              <a:round/>
              <a:headEnd type="stealth" w="lg" len="lg"/>
              <a:tailEnd type="stealth" w="lg" len="lg"/>
            </a:ln>
          </p:spPr>
          <p:txBody>
            <a:bodyPr lIns="0" tIns="0" rIns="0" bIns="0" anchor="ctr"/>
            <a:lstStyle/>
            <a:p>
              <a:endParaRPr lang="en-GB"/>
            </a:p>
          </p:txBody>
        </p:sp>
        <p:sp>
          <p:nvSpPr>
            <p:cNvPr id="10247" name="_s1031"/>
            <p:cNvSpPr>
              <a:spLocks noChangeArrowheads="1"/>
            </p:cNvSpPr>
            <p:nvPr/>
          </p:nvSpPr>
          <p:spPr bwMode="auto">
            <a:xfrm>
              <a:off x="1920" y="2617"/>
              <a:ext cx="679" cy="679"/>
            </a:xfrm>
            <a:prstGeom prst="ellipse">
              <a:avLst/>
            </a:prstGeom>
            <a:solidFill>
              <a:srgbClr val="FFFF99"/>
            </a:solidFill>
            <a:ln w="9525">
              <a:solidFill>
                <a:schemeClr val="tx1"/>
              </a:solidFill>
              <a:round/>
              <a:headEnd/>
              <a:tailEnd/>
            </a:ln>
          </p:spPr>
          <p:txBody>
            <a:bodyPr wrap="none" lIns="0" tIns="0" rIns="0" bIns="0" anchor="ctr"/>
            <a:lstStyle/>
            <a:p>
              <a:r>
                <a:rPr lang="en-US" sz="1600" b="1"/>
                <a:t>Preservation</a:t>
              </a:r>
            </a:p>
            <a:p>
              <a:r>
                <a:rPr lang="en-US" sz="1600" b="1"/>
                <a:t>Protection</a:t>
              </a:r>
            </a:p>
          </p:txBody>
        </p:sp>
        <p:sp>
          <p:nvSpPr>
            <p:cNvPr id="10248" name="_s1032"/>
            <p:cNvSpPr>
              <a:spLocks noChangeShapeType="1"/>
            </p:cNvSpPr>
            <p:nvPr/>
          </p:nvSpPr>
          <p:spPr bwMode="auto">
            <a:xfrm>
              <a:off x="3057" y="2405"/>
              <a:ext cx="201" cy="276"/>
            </a:xfrm>
            <a:prstGeom prst="line">
              <a:avLst/>
            </a:prstGeom>
            <a:noFill/>
            <a:ln w="63500">
              <a:solidFill>
                <a:schemeClr val="tx1"/>
              </a:solidFill>
              <a:round/>
              <a:headEnd type="stealth" w="lg" len="lg"/>
              <a:tailEnd type="stealth" w="lg" len="lg"/>
            </a:ln>
          </p:spPr>
          <p:txBody>
            <a:bodyPr lIns="0" tIns="0" rIns="0" bIns="0" anchor="ctr"/>
            <a:lstStyle/>
            <a:p>
              <a:endParaRPr lang="en-GB"/>
            </a:p>
          </p:txBody>
        </p:sp>
        <p:sp>
          <p:nvSpPr>
            <p:cNvPr id="10249" name="_s1033"/>
            <p:cNvSpPr>
              <a:spLocks noChangeArrowheads="1"/>
            </p:cNvSpPr>
            <p:nvPr/>
          </p:nvSpPr>
          <p:spPr bwMode="auto">
            <a:xfrm>
              <a:off x="3118" y="2617"/>
              <a:ext cx="679" cy="679"/>
            </a:xfrm>
            <a:prstGeom prst="ellipse">
              <a:avLst/>
            </a:prstGeom>
            <a:solidFill>
              <a:srgbClr val="FFFF99"/>
            </a:solidFill>
            <a:ln w="9525">
              <a:solidFill>
                <a:schemeClr val="tx1"/>
              </a:solidFill>
              <a:round/>
              <a:headEnd/>
              <a:tailEnd/>
            </a:ln>
          </p:spPr>
          <p:txBody>
            <a:bodyPr wrap="none" lIns="0" tIns="0" rIns="0" bIns="0" anchor="ctr"/>
            <a:lstStyle/>
            <a:p>
              <a:r>
                <a:rPr lang="en-US" sz="1600" b="1"/>
                <a:t>Promotion</a:t>
              </a:r>
            </a:p>
            <a:p>
              <a:r>
                <a:rPr lang="en-US" sz="1600" b="1"/>
                <a:t>Presentation</a:t>
              </a:r>
            </a:p>
            <a:p>
              <a:r>
                <a:rPr lang="en-US" sz="1600" b="1"/>
                <a:t>Recognition</a:t>
              </a:r>
            </a:p>
          </p:txBody>
        </p:sp>
        <p:sp>
          <p:nvSpPr>
            <p:cNvPr id="10250" name="_s1034"/>
            <p:cNvSpPr>
              <a:spLocks noChangeShapeType="1"/>
            </p:cNvSpPr>
            <p:nvPr/>
          </p:nvSpPr>
          <p:spPr bwMode="auto">
            <a:xfrm flipV="1">
              <a:off x="3180" y="1921"/>
              <a:ext cx="324" cy="106"/>
            </a:xfrm>
            <a:prstGeom prst="line">
              <a:avLst/>
            </a:prstGeom>
            <a:noFill/>
            <a:ln w="63500">
              <a:solidFill>
                <a:schemeClr val="tx1"/>
              </a:solidFill>
              <a:round/>
              <a:headEnd type="stealth" w="lg" len="lg"/>
              <a:tailEnd type="stealth" w="lg" len="lg"/>
            </a:ln>
          </p:spPr>
          <p:txBody>
            <a:bodyPr lIns="0" tIns="0" rIns="0" bIns="0" anchor="ctr"/>
            <a:lstStyle/>
            <a:p>
              <a:endParaRPr lang="en-GB"/>
            </a:p>
          </p:txBody>
        </p:sp>
        <p:sp>
          <p:nvSpPr>
            <p:cNvPr id="10251" name="_s1035"/>
            <p:cNvSpPr>
              <a:spLocks noChangeArrowheads="1"/>
            </p:cNvSpPr>
            <p:nvPr/>
          </p:nvSpPr>
          <p:spPr bwMode="auto">
            <a:xfrm>
              <a:off x="3488" y="1478"/>
              <a:ext cx="679" cy="679"/>
            </a:xfrm>
            <a:prstGeom prst="ellipse">
              <a:avLst/>
            </a:prstGeom>
            <a:solidFill>
              <a:srgbClr val="FFFF99"/>
            </a:solidFill>
            <a:ln w="9525">
              <a:solidFill>
                <a:schemeClr val="tx1"/>
              </a:solidFill>
              <a:round/>
              <a:headEnd/>
              <a:tailEnd/>
            </a:ln>
          </p:spPr>
          <p:txBody>
            <a:bodyPr wrap="none" lIns="0" tIns="0" rIns="0" bIns="0" anchor="ctr"/>
            <a:lstStyle/>
            <a:p>
              <a:r>
                <a:rPr lang="en-US" sz="1600" b="1"/>
                <a:t>Research</a:t>
              </a:r>
              <a:br>
                <a:rPr lang="en-US" sz="1600" b="1"/>
              </a:br>
              <a:r>
                <a:rPr lang="en-US" sz="1600" b="1"/>
                <a:t> Documenting </a:t>
              </a:r>
            </a:p>
            <a:p>
              <a:r>
                <a:rPr lang="en-US" sz="1600" b="1"/>
                <a:t>Inventorying</a:t>
              </a:r>
            </a:p>
            <a:p>
              <a:endParaRPr lang="en-US" sz="1600" b="1"/>
            </a:p>
          </p:txBody>
        </p:sp>
        <p:sp>
          <p:nvSpPr>
            <p:cNvPr id="10252" name="_s1036"/>
            <p:cNvSpPr>
              <a:spLocks noChangeShapeType="1"/>
            </p:cNvSpPr>
            <p:nvPr/>
          </p:nvSpPr>
          <p:spPr bwMode="auto">
            <a:xfrm flipV="1">
              <a:off x="2858" y="1452"/>
              <a:ext cx="0" cy="341"/>
            </a:xfrm>
            <a:prstGeom prst="line">
              <a:avLst/>
            </a:prstGeom>
            <a:noFill/>
            <a:ln w="63500">
              <a:solidFill>
                <a:schemeClr val="tx1"/>
              </a:solidFill>
              <a:round/>
              <a:headEnd type="stealth" w="lg" len="lg"/>
              <a:tailEnd type="stealth" w="lg" len="lg"/>
            </a:ln>
          </p:spPr>
          <p:txBody>
            <a:bodyPr lIns="0" tIns="0" rIns="0" bIns="0" anchor="ctr"/>
            <a:lstStyle/>
            <a:p>
              <a:endParaRPr lang="en-GB"/>
            </a:p>
          </p:txBody>
        </p:sp>
        <p:sp>
          <p:nvSpPr>
            <p:cNvPr id="10253" name="_s1037"/>
            <p:cNvSpPr>
              <a:spLocks noChangeArrowheads="1"/>
            </p:cNvSpPr>
            <p:nvPr/>
          </p:nvSpPr>
          <p:spPr bwMode="auto">
            <a:xfrm>
              <a:off x="2519" y="774"/>
              <a:ext cx="679" cy="679"/>
            </a:xfrm>
            <a:prstGeom prst="ellipse">
              <a:avLst/>
            </a:prstGeom>
            <a:solidFill>
              <a:srgbClr val="FFFF99"/>
            </a:solidFill>
            <a:ln w="9525">
              <a:solidFill>
                <a:schemeClr val="tx1"/>
              </a:solidFill>
              <a:round/>
              <a:headEnd/>
              <a:tailEnd/>
            </a:ln>
          </p:spPr>
          <p:txBody>
            <a:bodyPr wrap="none" lIns="0" tIns="0" rIns="0" bIns="0" anchor="ctr"/>
            <a:lstStyle/>
            <a:p>
              <a:r>
                <a:rPr lang="en-US" sz="1600" b="1"/>
                <a:t>Revitalization</a:t>
              </a:r>
            </a:p>
            <a:p>
              <a:r>
                <a:rPr lang="en-US" sz="1600" b="1"/>
                <a:t>Revival</a:t>
              </a:r>
            </a:p>
          </p:txBody>
        </p:sp>
        <p:sp>
          <p:nvSpPr>
            <p:cNvPr id="10254" name="_s1038"/>
            <p:cNvSpPr>
              <a:spLocks noChangeArrowheads="1"/>
            </p:cNvSpPr>
            <p:nvPr/>
          </p:nvSpPr>
          <p:spPr bwMode="auto">
            <a:xfrm>
              <a:off x="2519" y="1793"/>
              <a:ext cx="679" cy="679"/>
            </a:xfrm>
            <a:prstGeom prst="ellipse">
              <a:avLst/>
            </a:prstGeom>
            <a:solidFill>
              <a:srgbClr val="FFFF99"/>
            </a:solidFill>
            <a:ln w="9525">
              <a:solidFill>
                <a:schemeClr val="tx1"/>
              </a:solidFill>
              <a:round/>
              <a:headEnd/>
              <a:tailEnd/>
            </a:ln>
          </p:spPr>
          <p:txBody>
            <a:bodyPr wrap="none" lIns="0" tIns="0" rIns="0" bIns="0" anchor="ctr"/>
            <a:lstStyle/>
            <a:p>
              <a:r>
                <a:rPr lang="en-US" sz="1600" b="1"/>
                <a:t>Practice</a:t>
              </a:r>
            </a:p>
            <a:p>
              <a:r>
                <a:rPr lang="en-US" sz="1600" b="1"/>
                <a:t>Creation</a:t>
              </a:r>
            </a:p>
            <a:p>
              <a:r>
                <a:rPr lang="en-US" sz="1600" b="1"/>
                <a:t>Maintaining</a:t>
              </a:r>
            </a:p>
            <a:p>
              <a:r>
                <a:rPr lang="en-US" sz="1600" b="1"/>
                <a:t>Transmission</a:t>
              </a:r>
            </a:p>
          </p:txBody>
        </p:sp>
        <p:cxnSp>
          <p:nvCxnSpPr>
            <p:cNvPr id="10255" name="AutoShape 15"/>
            <p:cNvCxnSpPr>
              <a:cxnSpLocks noChangeShapeType="1"/>
              <a:stCxn id="10247" idx="4"/>
              <a:endCxn id="10249" idx="4"/>
            </p:cNvCxnSpPr>
            <p:nvPr/>
          </p:nvCxnSpPr>
          <p:spPr bwMode="auto">
            <a:xfrm rot="16200000" flipH="1">
              <a:off x="2858" y="2697"/>
              <a:ext cx="1" cy="1199"/>
            </a:xfrm>
            <a:prstGeom prst="curvedConnector3">
              <a:avLst>
                <a:gd name="adj1" fmla="val 9679721"/>
              </a:avLst>
            </a:prstGeom>
            <a:noFill/>
            <a:ln w="63500">
              <a:solidFill>
                <a:schemeClr val="tx1"/>
              </a:solidFill>
              <a:round/>
              <a:headEnd type="stealth" w="lg" len="lg"/>
              <a:tailEnd type="stealth" w="lg" len="lg"/>
            </a:ln>
          </p:spPr>
        </p:cxnSp>
        <p:cxnSp>
          <p:nvCxnSpPr>
            <p:cNvPr id="10256" name="AutoShape 16"/>
            <p:cNvCxnSpPr>
              <a:cxnSpLocks noChangeShapeType="1"/>
              <a:stCxn id="10251" idx="5"/>
              <a:endCxn id="10249" idx="6"/>
            </p:cNvCxnSpPr>
            <p:nvPr/>
          </p:nvCxnSpPr>
          <p:spPr bwMode="auto">
            <a:xfrm rot="5400000">
              <a:off x="3483" y="2371"/>
              <a:ext cx="900" cy="271"/>
            </a:xfrm>
            <a:prstGeom prst="curvedConnector2">
              <a:avLst/>
            </a:prstGeom>
            <a:noFill/>
            <a:ln w="63500">
              <a:solidFill>
                <a:schemeClr val="tx1"/>
              </a:solidFill>
              <a:round/>
              <a:headEnd type="stealth" w="lg" len="lg"/>
              <a:tailEnd type="stealth" w="lg" len="lg"/>
            </a:ln>
          </p:spPr>
        </p:cxnSp>
        <p:cxnSp>
          <p:nvCxnSpPr>
            <p:cNvPr id="10257" name="AutoShape 17"/>
            <p:cNvCxnSpPr>
              <a:cxnSpLocks noChangeShapeType="1"/>
              <a:stCxn id="10251" idx="7"/>
              <a:endCxn id="10253" idx="7"/>
            </p:cNvCxnSpPr>
            <p:nvPr/>
          </p:nvCxnSpPr>
          <p:spPr bwMode="auto">
            <a:xfrm rot="5400000" flipH="1">
              <a:off x="3231" y="741"/>
              <a:ext cx="705" cy="969"/>
            </a:xfrm>
            <a:prstGeom prst="curvedConnector3">
              <a:avLst>
                <a:gd name="adj1" fmla="val 104606"/>
              </a:avLst>
            </a:prstGeom>
            <a:noFill/>
            <a:ln w="63500">
              <a:solidFill>
                <a:schemeClr val="tx1"/>
              </a:solidFill>
              <a:round/>
              <a:headEnd type="stealth" w="lg" len="lg"/>
              <a:tailEnd type="stealth" w="lg" len="lg"/>
            </a:ln>
          </p:spPr>
        </p:cxnSp>
        <p:cxnSp>
          <p:nvCxnSpPr>
            <p:cNvPr id="10258" name="AutoShape 18"/>
            <p:cNvCxnSpPr>
              <a:cxnSpLocks noChangeShapeType="1"/>
              <a:stCxn id="10253" idx="1"/>
              <a:endCxn id="10245" idx="1"/>
            </p:cNvCxnSpPr>
            <p:nvPr/>
          </p:nvCxnSpPr>
          <p:spPr bwMode="auto">
            <a:xfrm rot="-5400000" flipH="1" flipV="1">
              <a:off x="1782" y="740"/>
              <a:ext cx="703" cy="969"/>
            </a:xfrm>
            <a:prstGeom prst="curvedConnector3">
              <a:avLst>
                <a:gd name="adj1" fmla="val -1120"/>
              </a:avLst>
            </a:prstGeom>
            <a:noFill/>
            <a:ln w="63500">
              <a:solidFill>
                <a:schemeClr val="tx1"/>
              </a:solidFill>
              <a:round/>
              <a:headEnd type="stealth" w="lg" len="lg"/>
              <a:tailEnd type="stealth" w="lg" len="lg"/>
            </a:ln>
          </p:spPr>
        </p:cxnSp>
        <p:cxnSp>
          <p:nvCxnSpPr>
            <p:cNvPr id="10259" name="AutoShape 19"/>
            <p:cNvCxnSpPr>
              <a:cxnSpLocks noChangeShapeType="1"/>
              <a:stCxn id="10245" idx="3"/>
              <a:endCxn id="10247" idx="2"/>
            </p:cNvCxnSpPr>
            <p:nvPr/>
          </p:nvCxnSpPr>
          <p:spPr bwMode="auto">
            <a:xfrm rot="16200000" flipH="1">
              <a:off x="1335" y="2371"/>
              <a:ext cx="900" cy="271"/>
            </a:xfrm>
            <a:prstGeom prst="curvedConnector2">
              <a:avLst/>
            </a:prstGeom>
            <a:noFill/>
            <a:ln w="63500">
              <a:solidFill>
                <a:schemeClr val="tx1"/>
              </a:solidFill>
              <a:round/>
              <a:headEnd type="stealth" w="lg" len="lg"/>
              <a:tailEnd type="stealth" w="lg" len="lg"/>
            </a:ln>
          </p:spPr>
        </p:cxnSp>
      </p:grpSp>
      <p:sp>
        <p:nvSpPr>
          <p:cNvPr id="10243" name="Rectangle 20"/>
          <p:cNvSpPr>
            <a:spLocks noChangeArrowheads="1"/>
          </p:cNvSpPr>
          <p:nvPr/>
        </p:nvSpPr>
        <p:spPr bwMode="auto">
          <a:xfrm>
            <a:off x="755650" y="-100013"/>
            <a:ext cx="7688263" cy="1136651"/>
          </a:xfrm>
          <a:prstGeom prst="rect">
            <a:avLst/>
          </a:prstGeom>
          <a:noFill/>
          <a:ln w="9525">
            <a:noFill/>
            <a:miter lim="800000"/>
            <a:headEnd/>
            <a:tailEnd/>
          </a:ln>
        </p:spPr>
        <p:txBody>
          <a:bodyPr lIns="60955" tIns="30478" rIns="60955" bIns="30478" anchor="ctr"/>
          <a:lstStyle/>
          <a:p>
            <a:r>
              <a:rPr lang="en-US" sz="3600" b="1"/>
              <a:t>Safeguarding Intangible Heritage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2285992"/>
            <a:ext cx="8229600" cy="4143404"/>
          </a:xfrm>
        </p:spPr>
        <p:txBody>
          <a:bodyPr/>
          <a:lstStyle/>
          <a:p>
            <a:pPr eaLnBrk="1" hangingPunct="1"/>
            <a:endParaRPr lang="en-US" sz="2800" b="1" dirty="0" smtClean="0"/>
          </a:p>
          <a:p>
            <a:pPr eaLnBrk="1" hangingPunct="1"/>
            <a:r>
              <a:rPr lang="en-US" sz="2800" b="1" dirty="0" smtClean="0"/>
              <a:t>General Assembly of the States Parties to the Convention</a:t>
            </a:r>
          </a:p>
          <a:p>
            <a:pPr eaLnBrk="1" hangingPunct="1"/>
            <a:r>
              <a:rPr lang="en-US" sz="2800" b="1" dirty="0" smtClean="0"/>
              <a:t>Intergovernmental Committee for the Safeguarding of the Intangible Cultural Heritage</a:t>
            </a:r>
          </a:p>
          <a:p>
            <a:pPr eaLnBrk="1" hangingPunct="1"/>
            <a:r>
              <a:rPr lang="en-US" sz="2800" b="1" dirty="0" smtClean="0"/>
              <a:t>UNESCO Secretariat</a:t>
            </a:r>
          </a:p>
          <a:p>
            <a:pPr eaLnBrk="1" hangingPunct="1"/>
            <a:endParaRPr lang="en-US" b="1" dirty="0" smtClean="0"/>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Mechanisms of </a:t>
            </a:r>
            <a:br>
              <a:rPr lang="en-GB" sz="4000" b="1" dirty="0" smtClean="0"/>
            </a:br>
            <a:r>
              <a:rPr lang="en-GB" sz="4000" b="1" dirty="0" smtClean="0"/>
              <a:t>the Convention </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2357430"/>
            <a:ext cx="8229600" cy="3921125"/>
          </a:xfrm>
        </p:spPr>
        <p:txBody>
          <a:bodyPr/>
          <a:lstStyle/>
          <a:p>
            <a:pPr eaLnBrk="1" hangingPunct="1">
              <a:buFontTx/>
              <a:buNone/>
            </a:pPr>
            <a:r>
              <a:rPr lang="en-US" sz="2800" b="1" dirty="0" smtClean="0"/>
              <a:t>	Each State Party shall […] take the necessary measures to ensure the safeguarding of the intangible cultural heritage present in its territory […]</a:t>
            </a:r>
          </a:p>
          <a:p>
            <a:pPr eaLnBrk="1" hangingPunct="1">
              <a:buFontTx/>
              <a:buNone/>
            </a:pPr>
            <a:endParaRPr lang="en-US" sz="2800" b="1" dirty="0" smtClean="0"/>
          </a:p>
          <a:p>
            <a:pPr eaLnBrk="1" hangingPunct="1">
              <a:buFontTx/>
              <a:buNone/>
            </a:pPr>
            <a:r>
              <a:rPr lang="en-US" sz="2800" b="1" dirty="0" smtClean="0"/>
              <a:t>	[including…]</a:t>
            </a:r>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t>
            </a:r>
            <a:br>
              <a:rPr lang="en-GB" sz="4000" b="1" dirty="0" smtClean="0"/>
            </a:br>
            <a:r>
              <a:rPr lang="en-GB" sz="4000" b="1" dirty="0" smtClean="0"/>
              <a:t>the national level</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57200" y="2357462"/>
            <a:ext cx="8229600" cy="4572000"/>
          </a:xfrm>
        </p:spPr>
        <p:txBody>
          <a:bodyPr/>
          <a:lstStyle/>
          <a:p>
            <a:pPr eaLnBrk="1" hangingPunct="1"/>
            <a:r>
              <a:rPr lang="en-GB" sz="2800" b="1" dirty="0" smtClean="0"/>
              <a:t>identify and define the various elements of the intangible cultural heritage present in its territory, with the participation of communities, groups and relevant non-governmental organizations</a:t>
            </a:r>
            <a:r>
              <a:rPr lang="en-US" sz="2800" b="1" dirty="0" smtClean="0"/>
              <a:t> </a:t>
            </a:r>
          </a:p>
          <a:p>
            <a:pPr eaLnBrk="1" hangingPunct="1"/>
            <a:r>
              <a:rPr lang="en-US" sz="2800" b="1" dirty="0" smtClean="0"/>
              <a:t>draw up, in a manner geared to its own situation, one or more inventories of the intangible cultural heritage present in its territory </a:t>
            </a:r>
          </a:p>
        </p:txBody>
      </p:sp>
      <p:sp>
        <p:nvSpPr>
          <p:cNvPr id="5" name="Rectangle 6"/>
          <p:cNvSpPr>
            <a:spLocks noGrp="1" noChangeArrowheads="1"/>
          </p:cNvSpPr>
          <p:nvPr>
            <p:ph type="title"/>
          </p:nvPr>
        </p:nvSpPr>
        <p:spPr>
          <a:xfrm>
            <a:off x="457200" y="414338"/>
            <a:ext cx="8186766" cy="1657340"/>
          </a:xfrm>
        </p:spPr>
        <p:txBody>
          <a:bodyPr/>
          <a:lstStyle/>
          <a:p>
            <a:pPr algn="r" eaLnBrk="1" fontAlgn="auto" hangingPunct="1">
              <a:spcAft>
                <a:spcPts val="0"/>
              </a:spcAft>
              <a:defRPr/>
            </a:pPr>
            <a:r>
              <a:rPr lang="en-GB" sz="4000" b="1" dirty="0" smtClean="0"/>
              <a:t>Safeguarding at </a:t>
            </a:r>
            <a:br>
              <a:rPr lang="en-GB" sz="4000" b="1" dirty="0" smtClean="0"/>
            </a:br>
            <a:r>
              <a:rPr lang="en-GB" sz="4000" b="1" dirty="0" smtClean="0"/>
              <a:t>the national level</a:t>
            </a:r>
            <a:endParaRPr sz="4000" b="1" dirty="0" smtClean="0"/>
          </a:p>
        </p:txBody>
      </p:sp>
      <p:pic>
        <p:nvPicPr>
          <p:cNvPr id="6" name="Picture 2"/>
          <p:cNvPicPr>
            <a:picLocks noChangeAspect="1" noChangeArrowheads="1"/>
          </p:cNvPicPr>
          <p:nvPr/>
        </p:nvPicPr>
        <p:blipFill>
          <a:blip r:embed="rId3" cstate="screen"/>
          <a:srcRect/>
          <a:stretch>
            <a:fillRect/>
          </a:stretch>
        </p:blipFill>
        <p:spPr bwMode="auto">
          <a:xfrm>
            <a:off x="357158" y="224038"/>
            <a:ext cx="3071834" cy="1919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2334</TotalTime>
  <Words>1087</Words>
  <Application>Microsoft Office PowerPoint</Application>
  <PresentationFormat>On-screen Show (4:3)</PresentationFormat>
  <Paragraphs>134</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Theme1</vt:lpstr>
      <vt:lpstr>PowerPoint Presentation</vt:lpstr>
      <vt:lpstr>Intangible Heritage  Convention </vt:lpstr>
      <vt:lpstr>Intangible Heritage  Convention </vt:lpstr>
      <vt:lpstr>Intangible Heritage  Convention </vt:lpstr>
      <vt:lpstr>Intangible Heritage  Convention </vt:lpstr>
      <vt:lpstr>PowerPoint Presentation</vt:lpstr>
      <vt:lpstr>Mechanisms of  the Convention </vt:lpstr>
      <vt:lpstr>Safeguarding at  the national level</vt:lpstr>
      <vt:lpstr>Safeguarding at  the national level</vt:lpstr>
      <vt:lpstr>Safeguarding at  the national level</vt:lpstr>
      <vt:lpstr>Safeguarding at  the national level</vt:lpstr>
      <vt:lpstr>Safeguarding at  the national level</vt:lpstr>
      <vt:lpstr>Safeguarding at  the national level</vt:lpstr>
      <vt:lpstr>International  safeguarding</vt:lpstr>
      <vt:lpstr>International  safeguarding</vt:lpstr>
      <vt:lpstr>PowerPoint Presentation</vt:lpstr>
      <vt:lpstr>International  safeguarding</vt:lpstr>
      <vt:lpstr>International  safeguarding</vt:lpstr>
      <vt:lpstr>Intangible Heritage  Convention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Frank Proschan</dc:creator>
  <cp:lastModifiedBy>CLT/CIH/ITH-F.Proschan</cp:lastModifiedBy>
  <cp:revision>135</cp:revision>
  <dcterms:created xsi:type="dcterms:W3CDTF">2005-02-22T14:41:20Z</dcterms:created>
  <dcterms:modified xsi:type="dcterms:W3CDTF">2011-01-01T18:31:02Z</dcterms:modified>
</cp:coreProperties>
</file>